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2" r:id="rId3"/>
    <p:sldId id="261" r:id="rId4"/>
    <p:sldId id="282" r:id="rId5"/>
    <p:sldId id="279" r:id="rId6"/>
    <p:sldId id="280" r:id="rId7"/>
    <p:sldId id="275" r:id="rId8"/>
    <p:sldId id="281" r:id="rId9"/>
    <p:sldId id="269" r:id="rId10"/>
    <p:sldId id="271" r:id="rId11"/>
    <p:sldId id="283" r:id="rId12"/>
    <p:sldId id="276" r:id="rId13"/>
    <p:sldId id="277" r:id="rId14"/>
    <p:sldId id="278" r:id="rId15"/>
    <p:sldId id="259" r:id="rId16"/>
    <p:sldId id="257" r:id="rId17"/>
    <p:sldId id="258" r:id="rId18"/>
    <p:sldId id="284" r:id="rId19"/>
    <p:sldId id="285" r:id="rId20"/>
    <p:sldId id="260" r:id="rId21"/>
    <p:sldId id="266" r:id="rId22"/>
    <p:sldId id="264" r:id="rId23"/>
    <p:sldId id="265" r:id="rId24"/>
    <p:sldId id="263" r:id="rId25"/>
    <p:sldId id="272" r:id="rId26"/>
    <p:sldId id="267" r:id="rId27"/>
    <p:sldId id="268" r:id="rId28"/>
    <p:sldId id="270" r:id="rId29"/>
    <p:sldId id="274" r:id="rId30"/>
    <p:sldId id="287" r:id="rId31"/>
    <p:sldId id="286" r:id="rId32"/>
    <p:sldId id="27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8869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9398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5146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8531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1266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2409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4524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095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64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0060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1992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712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378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505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8642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471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388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6237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jp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DEC1D4-962E-A830-BBD0-F33F95B58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1054" y="1186486"/>
            <a:ext cx="8689976" cy="2509213"/>
          </a:xfrm>
        </p:spPr>
        <p:txBody>
          <a:bodyPr>
            <a:normAutofit/>
          </a:bodyPr>
          <a:lstStyle/>
          <a:p>
            <a:r>
              <a:rPr lang="en-US" sz="8800" dirty="0">
                <a:latin typeface="Bradley Hand ITC" panose="03070402050302030203" pitchFamily="66" charset="0"/>
              </a:rPr>
              <a:t>V</a:t>
            </a:r>
            <a:r>
              <a:rPr lang="en-US" sz="4000" dirty="0">
                <a:latin typeface="Bradley Hand ITC" panose="03070402050302030203" pitchFamily="66" charset="0"/>
              </a:rPr>
              <a:t>is</a:t>
            </a:r>
            <a:r>
              <a:rPr lang="en-US" sz="8800" dirty="0">
                <a:latin typeface="Bradley Hand ITC" panose="03070402050302030203" pitchFamily="66" charset="0"/>
              </a:rPr>
              <a:t>BLE </a:t>
            </a:r>
            <a:endParaRPr lang="en-SG" sz="8800" dirty="0">
              <a:latin typeface="Bradley Hand ITC" panose="03070402050302030203" pitchFamily="66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C6DF68A-EC30-3C23-C0E9-181E2577D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1124" y="3471334"/>
            <a:ext cx="8689976" cy="1371599"/>
          </a:xfrm>
        </p:spPr>
        <p:txBody>
          <a:bodyPr/>
          <a:lstStyle/>
          <a:p>
            <a:r>
              <a:rPr lang="en-US" dirty="0"/>
              <a:t>BLE TAG IDENTIFICATION WITH VISION ENHANCEMENT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4678C0-C353-4166-B54B-BF58F0330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34" y="715433"/>
            <a:ext cx="3460751" cy="230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51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4ED50B-FC72-95D4-A676-5FE8DDB2F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17" y="940969"/>
            <a:ext cx="7133955" cy="53844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F43DEE-5C74-10C3-DD0F-84DF794510AD}"/>
              </a:ext>
            </a:extLst>
          </p:cNvPr>
          <p:cNvSpPr/>
          <p:nvPr/>
        </p:nvSpPr>
        <p:spPr>
          <a:xfrm>
            <a:off x="403729" y="301760"/>
            <a:ext cx="335220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What you could expect,</a:t>
            </a:r>
          </a:p>
        </p:txBody>
      </p:sp>
    </p:spTree>
    <p:extLst>
      <p:ext uri="{BB962C8B-B14F-4D97-AF65-F5344CB8AC3E}">
        <p14:creationId xmlns:p14="http://schemas.microsoft.com/office/powerpoint/2010/main" val="2545776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22015B-3727-493B-1083-5F39A2E858E8}"/>
              </a:ext>
            </a:extLst>
          </p:cNvPr>
          <p:cNvSpPr/>
          <p:nvPr/>
        </p:nvSpPr>
        <p:spPr>
          <a:xfrm>
            <a:off x="636382" y="483098"/>
            <a:ext cx="277351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Testing Procedure,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B2F713-A9AC-5F5B-CBBF-07E2EE2938EE}"/>
              </a:ext>
            </a:extLst>
          </p:cNvPr>
          <p:cNvSpPr txBox="1"/>
          <p:nvPr/>
        </p:nvSpPr>
        <p:spPr>
          <a:xfrm>
            <a:off x="380894" y="1014979"/>
            <a:ext cx="8202283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Mount the phone to the tripod as shown in the image on the right.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Attach the antenna board on top of the camera while aligning the center of the camera to the center antenna.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Collect the AoA data while maintaining the same structure.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While ensuring there is no rotation in other axes, rotated the phone about the y-axis and measure the level meter change and acquire the corresponding AoA data.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Based on the collected data perform the required calculations and arrive at the point cloud.</a:t>
            </a:r>
          </a:p>
          <a:p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9C1E497-6FCC-3668-040E-4311407E5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104" y="678942"/>
            <a:ext cx="1922119" cy="255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005323B-ACFA-F077-30B9-4F4A947F0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005" y="3982507"/>
            <a:ext cx="2642129" cy="197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EC3D8-FA5D-6E24-D4C5-34C35352873B}"/>
              </a:ext>
            </a:extLst>
          </p:cNvPr>
          <p:cNvSpPr txBox="1"/>
          <p:nvPr/>
        </p:nvSpPr>
        <p:spPr>
          <a:xfrm>
            <a:off x="8500005" y="309610"/>
            <a:ext cx="265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Antenna Configuration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85F7E-57DB-4786-9EE6-2F2530485A53}"/>
              </a:ext>
            </a:extLst>
          </p:cNvPr>
          <p:cNvSpPr txBox="1"/>
          <p:nvPr/>
        </p:nvSpPr>
        <p:spPr>
          <a:xfrm>
            <a:off x="8593139" y="3601536"/>
            <a:ext cx="265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Antenna Configuration 2</a:t>
            </a:r>
          </a:p>
        </p:txBody>
      </p:sp>
    </p:spTree>
    <p:extLst>
      <p:ext uri="{BB962C8B-B14F-4D97-AF65-F5344CB8AC3E}">
        <p14:creationId xmlns:p14="http://schemas.microsoft.com/office/powerpoint/2010/main" val="3142210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435FFE-7314-3124-5AA1-F4FB1CDA8132}"/>
              </a:ext>
            </a:extLst>
          </p:cNvPr>
          <p:cNvSpPr/>
          <p:nvPr/>
        </p:nvSpPr>
        <p:spPr>
          <a:xfrm>
            <a:off x="451295" y="177607"/>
            <a:ext cx="54553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Single Slave,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F4C7B-05E8-FD56-E52B-63C93D52E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893" y="2312470"/>
            <a:ext cx="5175484" cy="39062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3ABFB0-1484-D071-E389-131F46336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2" y="950310"/>
            <a:ext cx="3263601" cy="2463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781322-5B28-D5B3-5C91-3419A252F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73" y="950310"/>
            <a:ext cx="3402422" cy="256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85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19BAB8-7875-58A4-3D6C-5F1958ABBA07}"/>
              </a:ext>
            </a:extLst>
          </p:cNvPr>
          <p:cNvSpPr/>
          <p:nvPr/>
        </p:nvSpPr>
        <p:spPr>
          <a:xfrm>
            <a:off x="272246" y="0"/>
            <a:ext cx="86533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Multi Slave,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B6CF19-0935-5E26-71F9-015985F0F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" y="1004681"/>
            <a:ext cx="5427189" cy="40962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8D9727-8378-331D-691B-AD71B5280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43" y="858847"/>
            <a:ext cx="6071957" cy="458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32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BB5070-1B6A-0122-BD95-C556006E8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50" y="277507"/>
            <a:ext cx="3818626" cy="28821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FA8F2F-9C83-8A6B-6F4B-55EB8002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1" y="277507"/>
            <a:ext cx="3461771" cy="26128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1CC155-5F8C-23E8-0CA3-B165DB805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24" y="2208549"/>
            <a:ext cx="6090298" cy="45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08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63D9B7-AB64-35B9-EC51-8E7523858602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Reverse Inspection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374F09-646F-7029-D1FA-A174B74F8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52" y="2262304"/>
            <a:ext cx="7878813" cy="4053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F06E40-9A4D-F6D5-6BAA-6DB8EA1E90FC}"/>
              </a:ext>
            </a:extLst>
          </p:cNvPr>
          <p:cNvSpPr txBox="1"/>
          <p:nvPr/>
        </p:nvSpPr>
        <p:spPr>
          <a:xfrm>
            <a:off x="198117" y="701319"/>
            <a:ext cx="9233618" cy="1113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By fixing the change in level meter angle, calculating the expected  values for angle of arrival before and after turn.</a:t>
            </a:r>
          </a:p>
          <a:p>
            <a:endParaRPr lang="en-US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Value 1: Expectation for angle of arrival value before the turn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Value 2: Expectation for angle of arrival after turning the camera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169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8E4DB5-229F-20D2-7E1C-5B04015F19B2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Azimuth Angle Ambiguity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AE36B2-3387-1726-1D2E-F2663D20D97A}"/>
                  </a:ext>
                </a:extLst>
              </p:cNvPr>
              <p:cNvSpPr txBox="1"/>
              <p:nvPr/>
            </p:nvSpPr>
            <p:spPr>
              <a:xfrm>
                <a:off x="324665" y="922866"/>
                <a:ext cx="3766159" cy="1804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arccos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l-GR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Θ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l-GR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 i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 i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l-GR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arccos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0" dirty="0"/>
              </a:p>
              <a:p>
                <a:endParaRPr lang="en-US" sz="1600" b="0" dirty="0"/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en-US" sz="160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-</a:t>
                </a:r>
                <a:r>
                  <a:rPr lang="en-US" sz="1600" b="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 elevation angle</a:t>
                </a:r>
                <a:r>
                  <a:rPr lang="en-US" sz="1600" b="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en-US" sz="160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-</a:t>
                </a:r>
                <a:r>
                  <a:rPr lang="en-US" sz="1600" b="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 azimuth angle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AE36B2-3387-1726-1D2E-F2663D20D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65" y="922866"/>
                <a:ext cx="3766159" cy="1804597"/>
              </a:xfrm>
              <a:prstGeom prst="rect">
                <a:avLst/>
              </a:prstGeom>
              <a:blipFill>
                <a:blip r:embed="rId2"/>
                <a:stretch>
                  <a:fillRect l="-1942" b="-60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C20629D-41B7-EF15-8C31-C3E0EE8D6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067" y="129553"/>
            <a:ext cx="6514702" cy="5043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02979E-F4CA-47BE-2C23-22C94BB00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8" y="3098800"/>
            <a:ext cx="3993487" cy="301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6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B5C607-C546-5829-54E5-FCC1E9E417CF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Solution: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6F528-5950-3843-9E10-262B6B5EDA65}"/>
              </a:ext>
            </a:extLst>
          </p:cNvPr>
          <p:cNvSpPr txBox="1"/>
          <p:nvPr/>
        </p:nvSpPr>
        <p:spPr>
          <a:xfrm>
            <a:off x="198117" y="701319"/>
            <a:ext cx="5320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Making azimuth as negative for positive values of angle of arrival.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7DA2E-1B17-E647-F056-F993D8832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670" y="3015859"/>
            <a:ext cx="6354983" cy="30134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743458-2979-7359-D858-E90CB9340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2" y="2299169"/>
            <a:ext cx="4720955" cy="3563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05F19B-A6B4-5202-4C99-C14C0E9DFA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56"/>
          <a:stretch/>
        </p:blipFill>
        <p:spPr>
          <a:xfrm>
            <a:off x="7209116" y="189561"/>
            <a:ext cx="3187950" cy="221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96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A38FBB-F0F6-10DE-AC1C-03B34E281452}"/>
              </a:ext>
            </a:extLst>
          </p:cNvPr>
          <p:cNvSpPr/>
          <p:nvPr/>
        </p:nvSpPr>
        <p:spPr>
          <a:xfrm>
            <a:off x="451295" y="177607"/>
            <a:ext cx="54553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Single Slave,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A414340-C0B0-EF46-7DF4-192F4B90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967" y="1330324"/>
            <a:ext cx="4818945" cy="361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6342E50-F867-9DB8-E5F2-4E002CA78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66" y="1330323"/>
            <a:ext cx="4873160" cy="368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37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677DF64F-03EC-63EA-4E6A-C3E5F0831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42" y="3591983"/>
            <a:ext cx="3510447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2401B6D0-B392-19E5-DE08-14B469ADA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42" y="776155"/>
            <a:ext cx="3510446" cy="265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E1873B0-016B-D450-77A4-3B9B206D2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076" y="158449"/>
            <a:ext cx="4542418" cy="343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905CEE37-083F-91C5-DA65-B90A3E5E6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337" y="3132666"/>
            <a:ext cx="4737151" cy="334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1A40E2-3CA6-B4CD-CB0E-08109016D965}"/>
              </a:ext>
            </a:extLst>
          </p:cNvPr>
          <p:cNvSpPr/>
          <p:nvPr/>
        </p:nvSpPr>
        <p:spPr>
          <a:xfrm>
            <a:off x="330271" y="177607"/>
            <a:ext cx="5697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Multiple Slave,</a:t>
            </a:r>
          </a:p>
        </p:txBody>
      </p:sp>
    </p:spTree>
    <p:extLst>
      <p:ext uri="{BB962C8B-B14F-4D97-AF65-F5344CB8AC3E}">
        <p14:creationId xmlns:p14="http://schemas.microsoft.com/office/powerpoint/2010/main" val="291569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722813-2F40-878B-0111-543D95476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62101"/>
            <a:ext cx="2971799" cy="3477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E55D27-A1C8-3475-12AE-C6E6DF367E87}"/>
              </a:ext>
            </a:extLst>
          </p:cNvPr>
          <p:cNvSpPr txBox="1"/>
          <p:nvPr/>
        </p:nvSpPr>
        <p:spPr>
          <a:xfrm flipH="1">
            <a:off x="4436533" y="306587"/>
            <a:ext cx="644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Problem:  Locating the BLE Device in a Screen</a:t>
            </a:r>
            <a:endParaRPr lang="en-SG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E674A-3690-CA85-8F12-5A6D4E2DD2E1}"/>
              </a:ext>
            </a:extLst>
          </p:cNvPr>
          <p:cNvSpPr txBox="1"/>
          <p:nvPr/>
        </p:nvSpPr>
        <p:spPr>
          <a:xfrm>
            <a:off x="3776133" y="760142"/>
            <a:ext cx="7366000" cy="1329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Idea 1: 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Rotation based wireless localization mechanism that accurately and robustly locates the BLE transmitter in the camera co-ordinate.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Idea 2: 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Homography based matching mechanism that identifies target BLE devices with high accuracy in the camera screen.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887F1-1122-57DD-1378-1F2E8F6E404E}"/>
              </a:ext>
            </a:extLst>
          </p:cNvPr>
          <p:cNvSpPr txBox="1"/>
          <p:nvPr/>
        </p:nvSpPr>
        <p:spPr>
          <a:xfrm flipH="1">
            <a:off x="4436533" y="2173703"/>
            <a:ext cx="4783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Research Problem: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26CDE9-94E9-55A7-23A0-5094802A7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1" y="4199466"/>
            <a:ext cx="2469206" cy="1534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50B09A-2197-F5C7-1B33-EA05BADAC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724" y="4199466"/>
            <a:ext cx="4073009" cy="1552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91670E-9242-BB6B-D182-B01FF459DF29}"/>
              </a:ext>
            </a:extLst>
          </p:cNvPr>
          <p:cNvSpPr txBox="1"/>
          <p:nvPr/>
        </p:nvSpPr>
        <p:spPr>
          <a:xfrm>
            <a:off x="3776133" y="2505836"/>
            <a:ext cx="763693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Imitate the role of a BLE transmitter with a slave board on top of water bottle.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Based on the AoA data extracted using Ti master board together with homography techniques match the device with suitable bottle.</a:t>
            </a:r>
          </a:p>
          <a:p>
            <a:pPr algn="just"/>
            <a:endParaRPr lang="en-US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141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1AF3EF-D1B7-5731-DFA1-CA831DEDD01F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Angle Resolution Issue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4D1D2-76E2-3A6F-3E69-A2C3BBFD3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08" y="1642212"/>
            <a:ext cx="5372850" cy="781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32D590-EE9F-232B-47A6-8B079B754C9E}"/>
              </a:ext>
            </a:extLst>
          </p:cNvPr>
          <p:cNvSpPr txBox="1"/>
          <p:nvPr/>
        </p:nvSpPr>
        <p:spPr>
          <a:xfrm>
            <a:off x="530281" y="1126932"/>
            <a:ext cx="4915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Extract from </a:t>
            </a:r>
            <a:r>
              <a:rPr lang="en-US" sz="1400" dirty="0" err="1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aoa.c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 – Angle of Arrival Calculation Ti Board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BD88A9-D947-BB11-7E46-3C5263BFC60D}"/>
              </a:ext>
            </a:extLst>
          </p:cNvPr>
          <p:cNvSpPr txBox="1"/>
          <p:nvPr/>
        </p:nvSpPr>
        <p:spPr>
          <a:xfrm>
            <a:off x="638384" y="2630874"/>
            <a:ext cx="8071440" cy="68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Only 8 bits are used for angle calculation. So the result cannot be accurate more than 360/256 &gt; 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This imposes restrictions on possible point spread.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2B6A5-8E1D-DA51-F84E-E4A8D40188FB}"/>
              </a:ext>
            </a:extLst>
          </p:cNvPr>
          <p:cNvSpPr txBox="1"/>
          <p:nvPr/>
        </p:nvSpPr>
        <p:spPr>
          <a:xfrm flipH="1">
            <a:off x="2342723" y="4119426"/>
            <a:ext cx="4921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LET US ANALYZE THEM…!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0386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5DF863-9946-02D0-B868-056E89280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" y="894695"/>
            <a:ext cx="5709254" cy="441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9D7929-B948-98D4-8615-6C49D371D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47" y="894695"/>
            <a:ext cx="5709254" cy="441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03F838-6549-BA18-139C-ABB675185057}"/>
              </a:ext>
            </a:extLst>
          </p:cNvPr>
          <p:cNvSpPr txBox="1"/>
          <p:nvPr/>
        </p:nvSpPr>
        <p:spPr>
          <a:xfrm flipH="1">
            <a:off x="373228" y="204801"/>
            <a:ext cx="931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Expected Values for Angle of Arrival for Small Level Meter Change</a:t>
            </a:r>
            <a:endParaRPr lang="en-SG" sz="20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5501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B574C5-853C-C726-7FE5-0B0AC88DE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0" y="777315"/>
            <a:ext cx="5666077" cy="43861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5827D7-6964-4BBD-28DC-9BE192859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59" y="777315"/>
            <a:ext cx="5666077" cy="43861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9A7C8A-C193-80E4-90E8-59E8C838AF6D}"/>
              </a:ext>
            </a:extLst>
          </p:cNvPr>
          <p:cNvSpPr txBox="1"/>
          <p:nvPr/>
        </p:nvSpPr>
        <p:spPr>
          <a:xfrm flipH="1">
            <a:off x="373228" y="204801"/>
            <a:ext cx="931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Expected Values for Angle of Arrival for Large Level Meter Change</a:t>
            </a:r>
            <a:endParaRPr lang="en-SG" sz="20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0444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29904A-5850-9BB2-5BBA-1A41F21037E6}"/>
                  </a:ext>
                </a:extLst>
              </p:cNvPr>
              <p:cNvSpPr txBox="1"/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Adobe Myungjo Std M" panose="02020600000000000000" pitchFamily="18" charset="-128"/>
                    <a:ea typeface="Adobe Myungjo Std M" panose="02020600000000000000" pitchFamily="18" charset="-128"/>
                  </a:rPr>
                  <a:t>Point Location Possible on the Assumption of AoA Accuracy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SG" sz="2000" b="1" dirty="0">
                  <a:latin typeface="Adobe Myungjo Std M" panose="02020600000000000000" pitchFamily="18" charset="-128"/>
                  <a:ea typeface="Adobe Myungjo Std M" panose="02020600000000000000" pitchFamily="18" charset="-128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29904A-5850-9BB2-5BBA-1A41F2103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blipFill>
                <a:blip r:embed="rId2"/>
                <a:stretch>
                  <a:fillRect l="-654" t="-12308" b="-246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9177061-20B6-885D-F5AA-48E825FCE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8" y="883920"/>
            <a:ext cx="5647092" cy="4371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622905-8178-54FA-1C35-935CC2EA7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302" y="883920"/>
            <a:ext cx="5492696" cy="4251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C0060-E308-BB18-AC53-C48B7BE4F1D0}"/>
              </a:ext>
            </a:extLst>
          </p:cNvPr>
          <p:cNvSpPr txBox="1"/>
          <p:nvPr/>
        </p:nvSpPr>
        <p:spPr>
          <a:xfrm>
            <a:off x="5277060" y="531636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Range: -30 -&gt; 30 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883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6EE50E-7E7F-9EAD-54CB-456304511FEF}"/>
                  </a:ext>
                </a:extLst>
              </p:cNvPr>
              <p:cNvSpPr txBox="1"/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Adobe Myungjo Std M" panose="02020600000000000000" pitchFamily="18" charset="-128"/>
                    <a:ea typeface="Adobe Myungjo Std M" panose="02020600000000000000" pitchFamily="18" charset="-128"/>
                  </a:rPr>
                  <a:t>Point Location Possible on the Assumption of AoA Accuracy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SG" sz="2000" b="1" dirty="0">
                  <a:latin typeface="Adobe Myungjo Std M" panose="02020600000000000000" pitchFamily="18" charset="-128"/>
                  <a:ea typeface="Adobe Myungjo Std M" panose="02020600000000000000" pitchFamily="18" charset="-128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6EE50E-7E7F-9EAD-54CB-456304511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blipFill>
                <a:blip r:embed="rId2"/>
                <a:stretch>
                  <a:fillRect l="-654" t="-12308" b="-246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6F82F0D-FA97-DA5B-F378-425832482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40" y="879120"/>
            <a:ext cx="5574544" cy="4315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BDFD7F-9EBF-7F62-D845-A6EBD2C70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00" y="950100"/>
            <a:ext cx="5482852" cy="42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93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B9A85B-28CB-615F-4016-63BE3A2F5747}"/>
              </a:ext>
            </a:extLst>
          </p:cNvPr>
          <p:cNvSpPr txBox="1"/>
          <p:nvPr/>
        </p:nvSpPr>
        <p:spPr>
          <a:xfrm flipH="1">
            <a:off x="407094" y="196334"/>
            <a:ext cx="931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Constraint on Level Meter Change</a:t>
            </a:r>
            <a:endParaRPr lang="en-SG" sz="2000" b="1" dirty="0">
              <a:highlight>
                <a:srgbClr val="FFFF00"/>
              </a:highlight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96CD8-F485-B2E0-A4C8-75435BE0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81" y="655750"/>
            <a:ext cx="7782149" cy="56773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B7DF64-1BC2-6121-917F-73219515218B}"/>
                  </a:ext>
                </a:extLst>
              </p:cNvPr>
              <p:cNvSpPr txBox="1"/>
              <p:nvPr/>
            </p:nvSpPr>
            <p:spPr>
              <a:xfrm>
                <a:off x="271913" y="1164053"/>
                <a:ext cx="3562349" cy="451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400"/>
                </a:pPr>
                <a:r>
                  <a:rPr lang="en-US" dirty="0">
                    <a:solidFill>
                      <a:srgbClr val="000000"/>
                    </a:solidFill>
                    <a:latin typeface="Adobe Ming Std L" panose="02020300000000000000" pitchFamily="18" charset="-128"/>
                    <a:ea typeface="Adobe Ming Std L" panose="02020300000000000000" pitchFamily="18" charset="-128"/>
                    <a:cs typeface="Calibri" panose="020F0502020204030204" pitchFamily="34" charset="0"/>
                  </a:rPr>
                  <a:t>FOV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alibri" panose="020F0502020204030204" pitchFamily="34" charset="0"/>
                          </a:rPr>
                          <m:t>83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alibri" panose="020F0502020204030204" pitchFamily="34" charset="0"/>
                          </a:rPr>
                          <m:t>𝑜</m:t>
                        </m:r>
                      </m:sup>
                    </m:sSup>
                  </m:oMath>
                </a14:m>
                <a:endParaRPr lang="en-SG" dirty="0">
                  <a:effectLst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B7DF64-1BC2-6121-917F-732195152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13" y="1164053"/>
                <a:ext cx="3562349" cy="451983"/>
              </a:xfrm>
              <a:prstGeom prst="rect">
                <a:avLst/>
              </a:prstGeom>
              <a:blipFill>
                <a:blip r:embed="rId3"/>
                <a:stretch>
                  <a:fillRect l="-1541" b="-1891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0B22B75-D953-9E9F-CB19-EB7D97827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204" y="196334"/>
            <a:ext cx="2257902" cy="581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37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875107-F5D8-7A70-72FF-8C5903502CC9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Compressed Sensing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145C69-6E10-8CE0-65D1-9318121B50BF}"/>
              </a:ext>
            </a:extLst>
          </p:cNvPr>
          <p:cNvSpPr txBox="1"/>
          <p:nvPr/>
        </p:nvSpPr>
        <p:spPr>
          <a:xfrm flipH="1">
            <a:off x="197591" y="191168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Related Idea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8AA24-1648-C7E9-214A-F60FEACDFF6F}"/>
              </a:ext>
            </a:extLst>
          </p:cNvPr>
          <p:cNvSpPr txBox="1"/>
          <p:nvPr/>
        </p:nvSpPr>
        <p:spPr>
          <a:xfrm>
            <a:off x="197591" y="2312386"/>
            <a:ext cx="11196533" cy="169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Since we expect the data to be denser only in the locations of devices the points vector can be considered sparse in pixel domain.</a:t>
            </a:r>
            <a:endParaRPr lang="en-SG" dirty="0"/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Based on the accuracy limitation it is visible that we can only identify the points according to a very low resolution grid.</a:t>
            </a:r>
            <a:endParaRPr lang="en-SG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86CD0-08FF-DE18-C6A4-EAFECC256D00}"/>
              </a:ext>
            </a:extLst>
          </p:cNvPr>
          <p:cNvSpPr txBox="1"/>
          <p:nvPr/>
        </p:nvSpPr>
        <p:spPr>
          <a:xfrm flipH="1">
            <a:off x="96305" y="3947211"/>
            <a:ext cx="4970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Possible Problem Formation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DFBA-5AEB-0AB1-238F-A1C51EAD12E1}"/>
              </a:ext>
            </a:extLst>
          </p:cNvPr>
          <p:cNvSpPr txBox="1"/>
          <p:nvPr/>
        </p:nvSpPr>
        <p:spPr>
          <a:xfrm>
            <a:off x="197591" y="4528891"/>
            <a:ext cx="10801350" cy="867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dirty="0">
                <a:latin typeface="Adobe Ming Std L" panose="02020300000000000000" pitchFamily="18" charset="-128"/>
                <a:ea typeface="Adobe Ming Std L" panose="02020300000000000000" pitchFamily="18" charset="-128"/>
              </a:rPr>
              <a:t>If we can measure a low resolution grid data for possible locations. Can we use this to recreate a more accurate pixel location? </a:t>
            </a:r>
            <a:endParaRPr lang="en-SG" dirty="0">
              <a:effectLst/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41D547-0315-271E-B73B-14F076C43E9C}"/>
                  </a:ext>
                </a:extLst>
              </p:cNvPr>
              <p:cNvSpPr txBox="1"/>
              <p:nvPr/>
            </p:nvSpPr>
            <p:spPr>
              <a:xfrm>
                <a:off x="3924299" y="708087"/>
                <a:ext cx="51267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𝐶h𝑜𝑜𝑠𝑒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𝑏𝑎𝑠𝑖𝑠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𝑚𝑎𝑘𝑒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𝑠𝑝𝑎𝑟𝑠𝑒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41D547-0315-271E-B73B-14F076C4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299" y="708087"/>
                <a:ext cx="5126724" cy="276999"/>
              </a:xfrm>
              <a:prstGeom prst="rect">
                <a:avLst/>
              </a:prstGeom>
              <a:blipFill>
                <a:blip r:embed="rId2"/>
                <a:stretch>
                  <a:fillRect l="-1308" r="-1308" b="-3695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268DA16-89F8-A5D9-C8E0-CB1E68342552}"/>
              </a:ext>
            </a:extLst>
          </p:cNvPr>
          <p:cNvSpPr txBox="1"/>
          <p:nvPr/>
        </p:nvSpPr>
        <p:spPr>
          <a:xfrm>
            <a:off x="361950" y="571386"/>
            <a:ext cx="3562349" cy="1187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sz="1600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Representation based on Some Basis :</a:t>
            </a: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sz="1600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Measurement                                          :</a:t>
            </a: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sz="1600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Problem	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					  : </a:t>
            </a:r>
            <a:endParaRPr lang="en-SG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7E54C3-8E6C-3BD8-A282-507F77DE48A3}"/>
                  </a:ext>
                </a:extLst>
              </p:cNvPr>
              <p:cNvSpPr txBox="1"/>
              <p:nvPr/>
            </p:nvSpPr>
            <p:spPr>
              <a:xfrm>
                <a:off x="3924299" y="1030146"/>
                <a:ext cx="8004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7E54C3-8E6C-3BD8-A282-507F77DE4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299" y="1030146"/>
                <a:ext cx="800476" cy="276999"/>
              </a:xfrm>
              <a:prstGeom prst="rect">
                <a:avLst/>
              </a:prstGeom>
              <a:blipFill>
                <a:blip r:embed="rId3"/>
                <a:stretch>
                  <a:fillRect l="-7634" r="-10687" b="-4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8C9B4B-E3C1-0387-45B0-F72133DA79BB}"/>
                  </a:ext>
                </a:extLst>
              </p:cNvPr>
              <p:cNvSpPr txBox="1"/>
              <p:nvPr/>
            </p:nvSpPr>
            <p:spPr>
              <a:xfrm>
                <a:off x="3924299" y="1430851"/>
                <a:ext cx="75995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𝑠𝑝𝑎𝑟𝑠𝑒𝑠𝑡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𝑠𝑎𝑡𝑖𝑠𝑓𝑦𝑖𝑛𝑔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𝑎𝑐h𝑖𝑒𝑣𝑒𝑑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𝑟𝑒𝑑𝑢𝑐𝑖𝑛𝑔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8C9B4B-E3C1-0387-45B0-F72133DA7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299" y="1430851"/>
                <a:ext cx="7599516" cy="276999"/>
              </a:xfrm>
              <a:prstGeom prst="rect">
                <a:avLst/>
              </a:prstGeom>
              <a:blipFill>
                <a:blip r:embed="rId4"/>
                <a:stretch>
                  <a:fillRect l="-241" r="-401" b="-4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620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A56F68-5230-41CA-487C-2B9F00A01137}"/>
              </a:ext>
            </a:extLst>
          </p:cNvPr>
          <p:cNvSpPr txBox="1"/>
          <p:nvPr/>
        </p:nvSpPr>
        <p:spPr>
          <a:xfrm>
            <a:off x="198117" y="741114"/>
            <a:ext cx="473206" cy="68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4B8AB-1532-0EE1-B377-3BFE205FDE52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Algorithm Proposal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F920B-7267-13C7-C407-A8F39ACEB2D8}"/>
              </a:ext>
            </a:extLst>
          </p:cNvPr>
          <p:cNvSpPr txBox="1"/>
          <p:nvPr/>
        </p:nvSpPr>
        <p:spPr>
          <a:xfrm>
            <a:off x="88686" y="556837"/>
            <a:ext cx="11196533" cy="3344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Divide the image into a low resolution grid.</a:t>
            </a:r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Apply the voting scheme: For each pair of 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possible angle of arrival we calculate the relevant pixel and vote for the relevant section in the low resolution image.</a:t>
            </a:r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Based on the votes we allocate the 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area for corresponding slave by giving priority to the slave with maximum vote.</a:t>
            </a:r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Two possibilities</a:t>
            </a:r>
          </a:p>
          <a:p>
            <a:pPr marL="740664" lvl="1" indent="-283464">
              <a:lnSpc>
                <a:spcPct val="150000"/>
              </a:lnSpc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Allocating only one section to a slave.</a:t>
            </a:r>
          </a:p>
          <a:p>
            <a:pPr marL="740664" lvl="1" indent="-283464">
              <a:lnSpc>
                <a:spcPct val="150000"/>
              </a:lnSpc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Allocating all possible sections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34EBB6-F875-38D2-FB3A-1308A41557BA}"/>
              </a:ext>
            </a:extLst>
          </p:cNvPr>
          <p:cNvSpPr txBox="1"/>
          <p:nvPr/>
        </p:nvSpPr>
        <p:spPr>
          <a:xfrm>
            <a:off x="198117" y="4431706"/>
            <a:ext cx="11196533" cy="851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Help to handle the overlapping problem of pixels.</a:t>
            </a:r>
          </a:p>
          <a:p>
            <a:pPr marL="285750" indent="-28575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ü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Later we can use the compressed sensing for the recreation of 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more accurate location.</a:t>
            </a:r>
            <a:endParaRPr lang="en-US" sz="1800" kern="1200" dirty="0">
              <a:solidFill>
                <a:srgbClr val="000000"/>
              </a:solidFill>
              <a:effectLst/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001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5E29C-14E8-FAA1-1425-7481999E5AD9}"/>
              </a:ext>
            </a:extLst>
          </p:cNvPr>
          <p:cNvSpPr txBox="1"/>
          <p:nvPr/>
        </p:nvSpPr>
        <p:spPr>
          <a:xfrm flipH="1">
            <a:off x="211664" y="298121"/>
            <a:ext cx="1025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Homography Based Matching</a:t>
            </a:r>
            <a:endParaRPr lang="en-SG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0B292-4504-64D0-08BD-2A19DB8F1E08}"/>
              </a:ext>
            </a:extLst>
          </p:cNvPr>
          <p:cNvSpPr txBox="1"/>
          <p:nvPr/>
        </p:nvSpPr>
        <p:spPr>
          <a:xfrm>
            <a:off x="211665" y="1124653"/>
            <a:ext cx="10346268" cy="1652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Take a photo in the initial position of phone camera. Rotate the phone camera by a small angle and take another photo.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Mask-out the bottles using mask RCNN model in both the images.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Match the masks and find the corresponding homography transformations.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Match the area coming under the point clouds and find the corresponding homography transformations.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Based on the homography matrices match the point clouds with bottles.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4A09E-63C3-188E-336C-51AE92B1C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3" y="3098052"/>
            <a:ext cx="5811061" cy="3134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BD6349-85D4-1581-F038-9DE0701C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064" y="3949070"/>
            <a:ext cx="5401920" cy="115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99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E1F7AE-D863-564B-5315-1C3F45CF4CAD}"/>
              </a:ext>
            </a:extLst>
          </p:cNvPr>
          <p:cNvSpPr txBox="1"/>
          <p:nvPr/>
        </p:nvSpPr>
        <p:spPr>
          <a:xfrm flipH="1">
            <a:off x="211664" y="298121"/>
            <a:ext cx="1025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DEMO</a:t>
            </a:r>
            <a:r>
              <a:rPr lang="en-US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: Finding Homography</a:t>
            </a:r>
            <a:endParaRPr lang="en-SG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FE11B-14F3-6646-F6A1-38FDE63CE180}"/>
              </a:ext>
            </a:extLst>
          </p:cNvPr>
          <p:cNvSpPr txBox="1"/>
          <p:nvPr/>
        </p:nvSpPr>
        <p:spPr>
          <a:xfrm>
            <a:off x="298448" y="849405"/>
            <a:ext cx="11258551" cy="124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Good feature points together with their descriptors(SIFT Feature Descriptor) are extracted from the two images.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Using the K-Nearest Neighbor algorithm two nearest neighbors for feature points in one image are separated from  feature points of the other image.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Based on the ratio test on the two matches I sorted the good matches.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Using the good matches homography matrix is calculated.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A37E183-699B-C827-30AC-B9A8A74FF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4" y="2389012"/>
            <a:ext cx="59436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BDDD4B3-8275-4146-4B62-132D64F6D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9" y="2027237"/>
            <a:ext cx="4405256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48338E1E-3E28-D2B4-F1D3-82729C761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33" y="4542722"/>
            <a:ext cx="5193450" cy="162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FE9E7-46FC-D75E-9902-3AB75951AACD}"/>
              </a:ext>
            </a:extLst>
          </p:cNvPr>
          <p:cNvSpPr txBox="1"/>
          <p:nvPr/>
        </p:nvSpPr>
        <p:spPr>
          <a:xfrm>
            <a:off x="7851775" y="4197786"/>
            <a:ext cx="162865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300" b="1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1624689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A454E7-B919-C768-B3D3-CE26C7E83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64769"/>
            <a:ext cx="11023600" cy="544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25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BFF23B-7DF6-A9E3-3768-8F05BD465F36}"/>
              </a:ext>
            </a:extLst>
          </p:cNvPr>
          <p:cNvSpPr txBox="1"/>
          <p:nvPr/>
        </p:nvSpPr>
        <p:spPr>
          <a:xfrm flipH="1">
            <a:off x="198117" y="189561"/>
            <a:ext cx="2917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Results: Rotation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3780A-EBAB-145E-E984-BE70536FF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79" y="676480"/>
            <a:ext cx="8256375" cy="2743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C8B42D-FF4E-A4E8-F3ED-5B32EF48B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78" y="3506807"/>
            <a:ext cx="8256375" cy="2743477"/>
          </a:xfrm>
          <a:prstGeom prst="rect">
            <a:avLst/>
          </a:prstGeom>
        </p:spPr>
      </p:pic>
      <p:pic>
        <p:nvPicPr>
          <p:cNvPr id="8" name="Graphic 7" descr="Question mark">
            <a:extLst>
              <a:ext uri="{FF2B5EF4-FFF2-40B4-BE49-F238E27FC236}">
                <a16:creationId xmlns:a16="http://schemas.microsoft.com/office/drawing/2014/main" id="{9C480A06-1A94-26CC-0E78-A3A397393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8421" y="1321872"/>
            <a:ext cx="914400" cy="914400"/>
          </a:xfrm>
          <a:prstGeom prst="rect">
            <a:avLst/>
          </a:prstGeom>
        </p:spPr>
      </p:pic>
      <p:pic>
        <p:nvPicPr>
          <p:cNvPr id="9" name="Graphic 8" descr="Question mark">
            <a:extLst>
              <a:ext uri="{FF2B5EF4-FFF2-40B4-BE49-F238E27FC236}">
                <a16:creationId xmlns:a16="http://schemas.microsoft.com/office/drawing/2014/main" id="{FE6B0451-AD10-AE82-0620-FB489EA51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8421" y="39641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00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CF5F3FA-5C5A-DB09-8564-484702FB3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659694"/>
            <a:ext cx="6646334" cy="276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A27680-4325-2731-31B4-52D5BB942905}"/>
              </a:ext>
            </a:extLst>
          </p:cNvPr>
          <p:cNvSpPr txBox="1"/>
          <p:nvPr/>
        </p:nvSpPr>
        <p:spPr>
          <a:xfrm flipH="1">
            <a:off x="8326117" y="133290"/>
            <a:ext cx="4289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Results: 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4B6D9-FA2F-6238-436A-9C09F1D4B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624729"/>
            <a:ext cx="8605839" cy="2699871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979840E5-7CB7-DC94-287B-20F47D369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1172" y="1374001"/>
            <a:ext cx="914400" cy="914400"/>
          </a:xfrm>
          <a:prstGeom prst="rect">
            <a:avLst/>
          </a:prstGeom>
        </p:spPr>
      </p:pic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33B4F6A9-C522-9794-0E9B-B66DE6B8A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29039" y="46287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15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4E785D-B783-6063-FD64-2E6ECA268BF3}"/>
              </a:ext>
            </a:extLst>
          </p:cNvPr>
          <p:cNvSpPr/>
          <p:nvPr/>
        </p:nvSpPr>
        <p:spPr>
          <a:xfrm>
            <a:off x="146793" y="62754"/>
            <a:ext cx="691407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3D Model For Antenna Board,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C6C32-D593-139F-28CE-01C93955B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64" y="1920968"/>
            <a:ext cx="3443848" cy="32609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EC0654-A846-629E-E4BF-C9790E012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53" y="881064"/>
            <a:ext cx="2347440" cy="1790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20F92-2C4A-2ACC-B75A-B1115605A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644" y="3013263"/>
            <a:ext cx="3422712" cy="3028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2A19B3-53B5-3DA2-780B-810C9C930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968" y="421098"/>
            <a:ext cx="3773968" cy="503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89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2561A-FCF1-3683-3A26-196F1B899CF3}"/>
              </a:ext>
            </a:extLst>
          </p:cNvPr>
          <p:cNvSpPr/>
          <p:nvPr/>
        </p:nvSpPr>
        <p:spPr>
          <a:xfrm>
            <a:off x="194761" y="248109"/>
            <a:ext cx="359746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A58A4-5024-7679-D689-9861D48C1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54"/>
          <a:stretch/>
        </p:blipFill>
        <p:spPr>
          <a:xfrm>
            <a:off x="4004733" y="787401"/>
            <a:ext cx="7268104" cy="3090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789A7-87ED-E54E-5B99-B98CFF9F4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388" y="4289424"/>
            <a:ext cx="4562975" cy="1594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F27649-8521-9C5C-3B82-14DFF33B1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012" y="4573233"/>
            <a:ext cx="2790825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B9ADA2-7FEA-8ECD-6B51-44FC2EF3E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34" y="1482901"/>
            <a:ext cx="2640996" cy="309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8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D95225-89E2-6B22-929F-36034F39AA0B}"/>
              </a:ext>
            </a:extLst>
          </p:cNvPr>
          <p:cNvSpPr/>
          <p:nvPr/>
        </p:nvSpPr>
        <p:spPr>
          <a:xfrm>
            <a:off x="343383" y="273509"/>
            <a:ext cx="541686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AoA Data Spread: Indoor Environment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6C501C-C867-5151-801F-F7C695041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68" y="3429000"/>
            <a:ext cx="2141545" cy="28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538B916-7CBA-E126-C8E4-6F99CBF7D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34" y="859824"/>
            <a:ext cx="4930328" cy="493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324EA0F-D05C-1ACD-C8C1-400C11838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458" y="1097799"/>
            <a:ext cx="2462363" cy="186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C6BA70D-5DB4-E477-BE77-BFE26FD04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19" y="395557"/>
            <a:ext cx="2588284" cy="19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99F2D9-F62C-BE84-97C9-52AC61943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19" y="2842404"/>
            <a:ext cx="2864955" cy="214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82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12844E-23C0-3488-0757-F15F048841CD}"/>
              </a:ext>
            </a:extLst>
          </p:cNvPr>
          <p:cNvSpPr/>
          <p:nvPr/>
        </p:nvSpPr>
        <p:spPr>
          <a:xfrm>
            <a:off x="235983" y="273509"/>
            <a:ext cx="56316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AoA Data Spread: Outdoor Environment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5A6F0-6478-F6F4-73E7-0FA47E080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832" y="4350500"/>
            <a:ext cx="14668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AE5AB1B-5A33-3771-126A-F30ACFBEB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88" y="888520"/>
            <a:ext cx="5098212" cy="509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D87E1B2-002F-DC8B-D5C7-EFA85BFDF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654" y="1497941"/>
            <a:ext cx="3039283" cy="227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E4288EC-F037-17EB-8643-2693C48D0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228" y="273509"/>
            <a:ext cx="30003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D4577CB-BC4B-010B-71A4-C6728DD68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478" y="2530934"/>
            <a:ext cx="2905125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603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39F3FE-ACAA-CF23-3D13-B7168F07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30" y="1622613"/>
            <a:ext cx="4925953" cy="25608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C6E09D-8EC9-D748-945F-62123146F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588" y="928967"/>
            <a:ext cx="6293890" cy="48622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AA11DF-8C8D-9EA8-685C-D5BA2F308CDD}"/>
              </a:ext>
            </a:extLst>
          </p:cNvPr>
          <p:cNvSpPr/>
          <p:nvPr/>
        </p:nvSpPr>
        <p:spPr>
          <a:xfrm>
            <a:off x="329619" y="71718"/>
            <a:ext cx="87895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Understanding the Camera Structure,</a:t>
            </a:r>
          </a:p>
        </p:txBody>
      </p:sp>
    </p:spTree>
    <p:extLst>
      <p:ext uri="{BB962C8B-B14F-4D97-AF65-F5344CB8AC3E}">
        <p14:creationId xmlns:p14="http://schemas.microsoft.com/office/powerpoint/2010/main" val="421068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8C7FF5-58F7-763A-DC32-23068F15FDBB}"/>
              </a:ext>
            </a:extLst>
          </p:cNvPr>
          <p:cNvSpPr/>
          <p:nvPr/>
        </p:nvSpPr>
        <p:spPr>
          <a:xfrm>
            <a:off x="2717003" y="256576"/>
            <a:ext cx="519084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Mask RCNN for Bottle Segmentation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8E663A2-12CC-B4CB-32E0-B6E8A904F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75846"/>
            <a:ext cx="59436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7AD6ED-EE57-E546-8D41-4ED4BF9CA180}"/>
              </a:ext>
            </a:extLst>
          </p:cNvPr>
          <p:cNvSpPr txBox="1"/>
          <p:nvPr/>
        </p:nvSpPr>
        <p:spPr>
          <a:xfrm>
            <a:off x="6597027" y="2016968"/>
            <a:ext cx="4705973" cy="1994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</a:rPr>
              <a:t>Purpose : Imitating the role of BLE transmitter with bottle with slave board on top. Masking bottle is seen as substitute of masking out BLE devices.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</a:rPr>
              <a:t>Results obtained with pre-trained weight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</a:rPr>
              <a:t>Transfer Learning???</a:t>
            </a:r>
          </a:p>
        </p:txBody>
      </p:sp>
    </p:spTree>
    <p:extLst>
      <p:ext uri="{BB962C8B-B14F-4D97-AF65-F5344CB8AC3E}">
        <p14:creationId xmlns:p14="http://schemas.microsoft.com/office/powerpoint/2010/main" val="246261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F26D5E-CA6B-A150-6728-D8A078FCD9D9}"/>
              </a:ext>
            </a:extLst>
          </p:cNvPr>
          <p:cNvSpPr/>
          <p:nvPr/>
        </p:nvSpPr>
        <p:spPr>
          <a:xfrm>
            <a:off x="484094" y="483098"/>
            <a:ext cx="307808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Handling Multi Slave,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0D6CE-857C-C639-6D45-9123159AD510}"/>
              </a:ext>
            </a:extLst>
          </p:cNvPr>
          <p:cNvSpPr txBox="1"/>
          <p:nvPr/>
        </p:nvSpPr>
        <p:spPr>
          <a:xfrm>
            <a:off x="484094" y="1156447"/>
            <a:ext cx="10479741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Issue – Was not able to differentiate between multiple slaves when we collect data in the same time.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Importance – Using K-Nearest Neighbors Algorithm to sort out best points, Pixel calculation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Bell MT" panose="02020503060305020303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Bell MT" panose="02020503060305020303" pitchFamily="18" charset="0"/>
              </a:rPr>
              <a:t>As long as we receive acknowledgement from a slave, we have a connection handle assigned to it.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Bell MT" panose="02020503060305020303" pitchFamily="18" charset="0"/>
              </a:rPr>
              <a:t>Using the connection handle as the mean to differentiate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Bell MT" panose="02020503060305020303" pitchFamily="18" charset="0"/>
              </a:rPr>
              <a:t>Storing the Mapping in dictionary and use it for device indication</a:t>
            </a:r>
          </a:p>
          <a:p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CFEAA-D2B9-B532-13FE-82518846E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3" y="2407832"/>
            <a:ext cx="11469094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008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293</TotalTime>
  <Words>947</Words>
  <Application>Microsoft Office PowerPoint</Application>
  <PresentationFormat>Widescreen</PresentationFormat>
  <Paragraphs>100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Adobe Ming Std L</vt:lpstr>
      <vt:lpstr>Adobe Myungjo Std M</vt:lpstr>
      <vt:lpstr>Arial</vt:lpstr>
      <vt:lpstr>Bahnschrift Light</vt:lpstr>
      <vt:lpstr>Bell MT</vt:lpstr>
      <vt:lpstr>Bradley Hand ITC</vt:lpstr>
      <vt:lpstr>Cambria Math</vt:lpstr>
      <vt:lpstr>Impact</vt:lpstr>
      <vt:lpstr>Wingdings</vt:lpstr>
      <vt:lpstr>Main Event</vt:lpstr>
      <vt:lpstr>VisBLE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VisBLE </dc:title>
  <dc:creator>Sanjith Shan</dc:creator>
  <cp:lastModifiedBy>Sanjith Shan</cp:lastModifiedBy>
  <cp:revision>6</cp:revision>
  <dcterms:created xsi:type="dcterms:W3CDTF">2023-03-31T01:43:50Z</dcterms:created>
  <dcterms:modified xsi:type="dcterms:W3CDTF">2023-04-04T08:47:56Z</dcterms:modified>
</cp:coreProperties>
</file>